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D6228BA-C91D-4766-A84F-5FD785DD8303}"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4D6228BA-C91D-4766-A84F-5FD785DD83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EF3C57-ACA3-47B2-A262-3044D3625058}"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228BA-C91D-4766-A84F-5FD785DD8303}"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9EF3C57-ACA3-47B2-A262-3044D3625058}"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228BA-C91D-4766-A84F-5FD785DD8303}"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9EF3C57-ACA3-47B2-A262-3044D3625058}"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9EF3C57-ACA3-47B2-A262-3044D3625058}"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EF3C57-ACA3-47B2-A262-3044D3625058}"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228BA-C91D-4766-A84F-5FD785DD8303}"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EF3C57-ACA3-47B2-A262-3044D3625058}"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228BA-C91D-4766-A84F-5FD785DD8303}"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F3C57-ACA3-47B2-A262-3044D3625058}"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EF3C57-ACA3-47B2-A262-3044D3625058}"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228BA-C91D-4766-A84F-5FD785DD8303}"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EF3C57-ACA3-47B2-A262-3044D3625058}"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228BA-C91D-4766-A84F-5FD785DD8303}"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F3C57-ACA3-47B2-A262-3044D3625058}"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F3C57-ACA3-47B2-A262-3044D3625058}"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F3C57-ACA3-47B2-A262-3044D3625058}"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F3C57-ACA3-47B2-A262-3044D3625058}"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228BA-C91D-4766-A84F-5FD785DD83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9EF3C57-ACA3-47B2-A262-3044D3625058}" type="datetimeFigureOut">
              <a:rPr lang="en-US" smtClean="0"/>
              <a:t>9/17/2015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D6228BA-C91D-4766-A84F-5FD785DD83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49EF3C57-ACA3-47B2-A262-3044D3625058}" type="datetimeFigureOut">
              <a:rPr lang="en-US" smtClean="0"/>
              <a:t>9/17/2015</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D6228BA-C91D-4766-A84F-5FD785DD830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Psychology Research Methods</a:t>
            </a:r>
            <a:endParaRPr lang="en-US" dirty="0"/>
          </a:p>
        </p:txBody>
      </p:sp>
    </p:spTree>
    <p:extLst>
      <p:ext uri="{BB962C8B-B14F-4D97-AF65-F5344CB8AC3E}">
        <p14:creationId xmlns:p14="http://schemas.microsoft.com/office/powerpoint/2010/main" val="318724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Types of Descriptive Research</a:t>
            </a:r>
            <a:endParaRPr lang="en-US" sz="2800" dirty="0"/>
          </a:p>
        </p:txBody>
      </p:sp>
      <p:sp>
        <p:nvSpPr>
          <p:cNvPr id="5" name="Text Placeholder 4"/>
          <p:cNvSpPr>
            <a:spLocks noGrp="1"/>
          </p:cNvSpPr>
          <p:nvPr>
            <p:ph type="body" idx="1"/>
          </p:nvPr>
        </p:nvSpPr>
        <p:spPr>
          <a:xfrm>
            <a:off x="457201" y="1535113"/>
            <a:ext cx="8229600" cy="639762"/>
          </a:xfrm>
        </p:spPr>
        <p:txBody>
          <a:bodyPr/>
          <a:lstStyle/>
          <a:p>
            <a:r>
              <a:rPr lang="en-US" sz="3200" dirty="0" smtClean="0"/>
              <a:t>Survey/Questionnaire</a:t>
            </a:r>
            <a:r>
              <a:rPr lang="en-US" dirty="0" smtClean="0"/>
              <a:t>	</a:t>
            </a:r>
            <a:endParaRPr lang="en-US" dirty="0"/>
          </a:p>
        </p:txBody>
      </p:sp>
      <p:sp>
        <p:nvSpPr>
          <p:cNvPr id="4" name="Content Placeholder 3"/>
          <p:cNvSpPr>
            <a:spLocks noGrp="1"/>
          </p:cNvSpPr>
          <p:nvPr>
            <p:ph sz="quarter" idx="13"/>
          </p:nvPr>
        </p:nvSpPr>
        <p:spPr/>
        <p:txBody>
          <a:bodyPr>
            <a:normAutofit/>
          </a:bodyPr>
          <a:lstStyle/>
          <a:p>
            <a:r>
              <a:rPr lang="en-US" sz="3200" dirty="0" smtClean="0"/>
              <a:t>Pros	</a:t>
            </a:r>
          </a:p>
          <a:p>
            <a:pPr lvl="1"/>
            <a:r>
              <a:rPr lang="en-US" sz="2400" dirty="0" smtClean="0"/>
              <a:t>Cheap</a:t>
            </a:r>
          </a:p>
          <a:p>
            <a:pPr lvl="1"/>
            <a:r>
              <a:rPr lang="en-US" sz="2400" dirty="0" smtClean="0"/>
              <a:t>Anonymous</a:t>
            </a:r>
          </a:p>
          <a:p>
            <a:pPr lvl="1"/>
            <a:r>
              <a:rPr lang="en-US" sz="2400" dirty="0" smtClean="0"/>
              <a:t>Diverse population</a:t>
            </a:r>
          </a:p>
          <a:p>
            <a:pPr lvl="1"/>
            <a:r>
              <a:rPr lang="en-US" sz="2400" dirty="0" smtClean="0"/>
              <a:t>Easy to get a random sampling</a:t>
            </a:r>
            <a:endParaRPr lang="en-US" sz="2400" dirty="0"/>
          </a:p>
        </p:txBody>
      </p:sp>
      <p:sp>
        <p:nvSpPr>
          <p:cNvPr id="6" name="Content Placeholder 5"/>
          <p:cNvSpPr>
            <a:spLocks noGrp="1"/>
          </p:cNvSpPr>
          <p:nvPr>
            <p:ph sz="quarter" idx="14"/>
          </p:nvPr>
        </p:nvSpPr>
        <p:spPr>
          <a:xfrm>
            <a:off x="4800600" y="1981200"/>
            <a:ext cx="3657600" cy="3200400"/>
          </a:xfrm>
        </p:spPr>
        <p:txBody>
          <a:bodyPr>
            <a:noAutofit/>
          </a:bodyPr>
          <a:lstStyle/>
          <a:p>
            <a:r>
              <a:rPr lang="en-US" sz="3200" dirty="0" smtClean="0"/>
              <a:t>Cons</a:t>
            </a:r>
          </a:p>
          <a:p>
            <a:pPr lvl="1"/>
            <a:r>
              <a:rPr lang="en-US" sz="2400" dirty="0" smtClean="0"/>
              <a:t>Low Response Rate</a:t>
            </a:r>
          </a:p>
          <a:p>
            <a:pPr lvl="1"/>
            <a:r>
              <a:rPr lang="en-US" sz="2400" dirty="0" smtClean="0"/>
              <a:t>People lie</a:t>
            </a:r>
          </a:p>
          <a:p>
            <a:pPr lvl="1"/>
            <a:r>
              <a:rPr lang="en-US" sz="2400" dirty="0" smtClean="0"/>
              <a:t>Wording</a:t>
            </a:r>
          </a:p>
          <a:p>
            <a:pPr lvl="1"/>
            <a:r>
              <a:rPr lang="en-US" sz="2400" dirty="0" smtClean="0"/>
              <a:t>Social Desirability Bias (People often don’t want to talk about things that are really personal, illegal behaviors, etc.)</a:t>
            </a:r>
          </a:p>
          <a:p>
            <a:pPr lvl="1"/>
            <a:r>
              <a:rPr lang="en-US" sz="2400" dirty="0" smtClean="0"/>
              <a:t>Sampling Bias</a:t>
            </a:r>
          </a:p>
        </p:txBody>
      </p:sp>
    </p:spTree>
    <p:extLst>
      <p:ext uri="{BB962C8B-B14F-4D97-AF65-F5344CB8AC3E}">
        <p14:creationId xmlns:p14="http://schemas.microsoft.com/office/powerpoint/2010/main" val="319794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Types of Descriptive Research</a:t>
            </a:r>
            <a:endParaRPr lang="en-US" sz="2800" dirty="0"/>
          </a:p>
        </p:txBody>
      </p:sp>
      <p:sp>
        <p:nvSpPr>
          <p:cNvPr id="5" name="Text Placeholder 4"/>
          <p:cNvSpPr>
            <a:spLocks noGrp="1"/>
          </p:cNvSpPr>
          <p:nvPr>
            <p:ph type="body" idx="1"/>
          </p:nvPr>
        </p:nvSpPr>
        <p:spPr>
          <a:xfrm>
            <a:off x="457201" y="1535113"/>
            <a:ext cx="8229600" cy="639762"/>
          </a:xfrm>
        </p:spPr>
        <p:txBody>
          <a:bodyPr>
            <a:noAutofit/>
          </a:bodyPr>
          <a:lstStyle/>
          <a:p>
            <a:r>
              <a:rPr lang="en-US" sz="2800" dirty="0" smtClean="0"/>
              <a:t>Naturalistic Observation: Observing and recording behavior in natural environment</a:t>
            </a:r>
            <a:endParaRPr lang="en-US" sz="2800" dirty="0"/>
          </a:p>
        </p:txBody>
      </p:sp>
      <p:sp>
        <p:nvSpPr>
          <p:cNvPr id="4" name="Content Placeholder 3"/>
          <p:cNvSpPr>
            <a:spLocks noGrp="1"/>
          </p:cNvSpPr>
          <p:nvPr>
            <p:ph sz="quarter" idx="13"/>
          </p:nvPr>
        </p:nvSpPr>
        <p:spPr>
          <a:xfrm>
            <a:off x="381000" y="2209800"/>
            <a:ext cx="3657600" cy="3200400"/>
          </a:xfrm>
        </p:spPr>
        <p:txBody>
          <a:bodyPr>
            <a:normAutofit/>
          </a:bodyPr>
          <a:lstStyle/>
          <a:p>
            <a:r>
              <a:rPr lang="en-US" sz="2400" dirty="0" smtClean="0"/>
              <a:t>Pros	</a:t>
            </a:r>
          </a:p>
          <a:p>
            <a:pPr lvl="1"/>
            <a:r>
              <a:rPr lang="en-US" sz="2400" dirty="0" smtClean="0"/>
              <a:t>Let the subjects do their thing </a:t>
            </a:r>
          </a:p>
          <a:p>
            <a:pPr lvl="1"/>
            <a:r>
              <a:rPr lang="en-US" sz="2400" dirty="0" smtClean="0"/>
              <a:t>Good at describing </a:t>
            </a:r>
            <a:r>
              <a:rPr lang="en-US" sz="2400" dirty="0" err="1" smtClean="0"/>
              <a:t>behavoir</a:t>
            </a:r>
            <a:endParaRPr lang="en-US" sz="2400" dirty="0"/>
          </a:p>
        </p:txBody>
      </p:sp>
      <p:sp>
        <p:nvSpPr>
          <p:cNvPr id="6" name="Content Placeholder 5"/>
          <p:cNvSpPr>
            <a:spLocks noGrp="1"/>
          </p:cNvSpPr>
          <p:nvPr>
            <p:ph sz="quarter" idx="14"/>
          </p:nvPr>
        </p:nvSpPr>
        <p:spPr>
          <a:xfrm>
            <a:off x="228600" y="4267200"/>
            <a:ext cx="3657600" cy="3200400"/>
          </a:xfrm>
        </p:spPr>
        <p:txBody>
          <a:bodyPr>
            <a:normAutofit/>
          </a:bodyPr>
          <a:lstStyle/>
          <a:p>
            <a:r>
              <a:rPr lang="en-US" sz="2400" dirty="0" smtClean="0"/>
              <a:t>Cons</a:t>
            </a:r>
          </a:p>
          <a:p>
            <a:pPr lvl="1"/>
            <a:r>
              <a:rPr lang="en-US" sz="2400" dirty="0" smtClean="0"/>
              <a:t>The observer has NO control</a:t>
            </a:r>
          </a:p>
          <a:p>
            <a:pPr lvl="1"/>
            <a:r>
              <a:rPr lang="en-US" sz="2400" b="1" dirty="0" smtClean="0">
                <a:solidFill>
                  <a:schemeClr val="bg1">
                    <a:lumMod val="85000"/>
                    <a:lumOff val="15000"/>
                  </a:schemeClr>
                </a:solidFill>
              </a:rPr>
              <a:t>Not good at explaining behavior</a:t>
            </a:r>
            <a:endParaRPr lang="en-US" sz="2400" b="1" dirty="0">
              <a:solidFill>
                <a:schemeClr val="bg1">
                  <a:lumMod val="85000"/>
                  <a:lumOff val="1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819400"/>
            <a:ext cx="4762500" cy="2019300"/>
          </a:xfrm>
          <a:prstGeom prst="rect">
            <a:avLst/>
          </a:prstGeom>
        </p:spPr>
      </p:pic>
    </p:spTree>
    <p:extLst>
      <p:ext uri="{BB962C8B-B14F-4D97-AF65-F5344CB8AC3E}">
        <p14:creationId xmlns:p14="http://schemas.microsoft.com/office/powerpoint/2010/main" val="2200570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Correlational Studies</a:t>
            </a:r>
            <a:endParaRPr lang="en-US" dirty="0"/>
          </a:p>
        </p:txBody>
      </p:sp>
      <p:sp>
        <p:nvSpPr>
          <p:cNvPr id="7" name="Content Placeholder 6"/>
          <p:cNvSpPr>
            <a:spLocks noGrp="1"/>
          </p:cNvSpPr>
          <p:nvPr>
            <p:ph sz="quarter" idx="13"/>
          </p:nvPr>
        </p:nvSpPr>
        <p:spPr>
          <a:xfrm>
            <a:off x="685800" y="2057400"/>
            <a:ext cx="3657600" cy="3950208"/>
          </a:xfrm>
        </p:spPr>
        <p:txBody>
          <a:bodyPr/>
          <a:lstStyle/>
          <a:p>
            <a:r>
              <a:rPr lang="en-US" dirty="0" smtClean="0"/>
              <a:t>Detects how well one variable predicts, not causes another variable.</a:t>
            </a:r>
          </a:p>
          <a:p>
            <a:r>
              <a:rPr lang="en-US" dirty="0" smtClean="0"/>
              <a:t>CORRELATION IS NOT CAUSATION!!</a:t>
            </a:r>
          </a:p>
          <a:p>
            <a:r>
              <a:rPr lang="en-US" dirty="0" smtClean="0"/>
              <a:t>Can use surveys or naturalistic observation to test. </a:t>
            </a:r>
          </a:p>
          <a:p>
            <a:pPr marL="0" indent="0">
              <a:buNone/>
            </a:pPr>
            <a:endParaRPr lang="en-US" dirty="0"/>
          </a:p>
        </p:txBody>
      </p:sp>
      <p:pic>
        <p:nvPicPr>
          <p:cNvPr id="4" name="Content Placeholder 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715514"/>
            <a:ext cx="3657600" cy="2633472"/>
          </a:xfrm>
        </p:spPr>
      </p:pic>
    </p:spTree>
    <p:extLst>
      <p:ext uri="{BB962C8B-B14F-4D97-AF65-F5344CB8AC3E}">
        <p14:creationId xmlns:p14="http://schemas.microsoft.com/office/powerpoint/2010/main" val="127081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of Bias!</a:t>
            </a:r>
            <a:endParaRPr lang="en-US" dirty="0"/>
          </a:p>
        </p:txBody>
      </p:sp>
      <p:sp>
        <p:nvSpPr>
          <p:cNvPr id="3" name="Content Placeholder 2"/>
          <p:cNvSpPr>
            <a:spLocks noGrp="1"/>
          </p:cNvSpPr>
          <p:nvPr>
            <p:ph idx="1"/>
          </p:nvPr>
        </p:nvSpPr>
        <p:spPr/>
        <p:txBody>
          <a:bodyPr/>
          <a:lstStyle/>
          <a:p>
            <a:r>
              <a:rPr lang="en-US" dirty="0" smtClean="0"/>
              <a:t>Experimenter </a:t>
            </a:r>
            <a:r>
              <a:rPr lang="en-US" dirty="0" smtClean="0"/>
              <a:t>Bias: The people running the experiment think they know the </a:t>
            </a:r>
            <a:r>
              <a:rPr lang="en-US" smtClean="0"/>
              <a:t>answer already</a:t>
            </a:r>
            <a:endParaRPr lang="en-US" dirty="0" smtClean="0"/>
          </a:p>
          <a:p>
            <a:r>
              <a:rPr lang="en-US" dirty="0" smtClean="0"/>
              <a:t>Social Desirability Bias</a:t>
            </a:r>
          </a:p>
          <a:p>
            <a:r>
              <a:rPr lang="en-US" dirty="0" smtClean="0"/>
              <a:t>Sampling Bias</a:t>
            </a:r>
          </a:p>
          <a:p>
            <a:r>
              <a:rPr lang="en-US" dirty="0" smtClean="0"/>
              <a:t>Hindsight Bias: “I knew it all along!”</a:t>
            </a:r>
          </a:p>
          <a:p>
            <a:endParaRPr lang="en-US" dirty="0"/>
          </a:p>
        </p:txBody>
      </p:sp>
    </p:spTree>
    <p:extLst>
      <p:ext uri="{BB962C8B-B14F-4D97-AF65-F5344CB8AC3E}">
        <p14:creationId xmlns:p14="http://schemas.microsoft.com/office/powerpoint/2010/main" val="102184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Explores cause and effect relationships</a:t>
            </a:r>
          </a:p>
          <a:p>
            <a:r>
              <a:rPr lang="en-US" dirty="0" smtClean="0"/>
              <a:t>Must have an experimental group AND control group!</a:t>
            </a:r>
          </a:p>
          <a:p>
            <a:endParaRPr lang="en-US" dirty="0"/>
          </a:p>
          <a:p>
            <a:r>
              <a:rPr lang="en-US" dirty="0" smtClean="0"/>
              <a:t>Independent Variable: the one that gets messed with</a:t>
            </a:r>
          </a:p>
          <a:p>
            <a:r>
              <a:rPr lang="en-US" dirty="0" smtClean="0"/>
              <a:t>Dependent Variable: the one that changes as a result of one that gets messed with (the one you’re trying to measure)</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5025" y="2596674"/>
            <a:ext cx="3657600" cy="2834640"/>
          </a:xfrm>
        </p:spPr>
      </p:pic>
    </p:spTree>
    <p:extLst>
      <p:ext uri="{BB962C8B-B14F-4D97-AF65-F5344CB8AC3E}">
        <p14:creationId xmlns:p14="http://schemas.microsoft.com/office/powerpoint/2010/main" val="3751220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a:t>
            </a:r>
            <a:endParaRPr lang="en-US" dirty="0"/>
          </a:p>
        </p:txBody>
      </p:sp>
      <p:sp>
        <p:nvSpPr>
          <p:cNvPr id="3" name="Content Placeholder 2"/>
          <p:cNvSpPr>
            <a:spLocks noGrp="1"/>
          </p:cNvSpPr>
          <p:nvPr>
            <p:ph sz="quarter" idx="13"/>
          </p:nvPr>
        </p:nvSpPr>
        <p:spPr>
          <a:xfrm>
            <a:off x="4038600" y="1981200"/>
            <a:ext cx="4724400" cy="3950208"/>
          </a:xfrm>
        </p:spPr>
        <p:txBody>
          <a:bodyPr>
            <a:normAutofit fontScale="92500" lnSpcReduction="20000"/>
          </a:bodyPr>
          <a:lstStyle/>
          <a:p>
            <a:r>
              <a:rPr lang="en-US" dirty="0" smtClean="0"/>
              <a:t>Extraneous or confounding variables: things that screw up your data that you might not have expected or accounted for</a:t>
            </a:r>
          </a:p>
          <a:p>
            <a:endParaRPr lang="en-US" dirty="0"/>
          </a:p>
          <a:p>
            <a:r>
              <a:rPr lang="en-US" dirty="0" smtClean="0"/>
              <a:t>Placebo: Doesn’t actually do anything, except help to identify how much of the change we observe happens because of our manipulation of the independent variable (was it an intentional change or an unintentional change?)</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914400" y="2286000"/>
            <a:ext cx="2614613" cy="3384398"/>
          </a:xfrm>
        </p:spPr>
      </p:pic>
    </p:spTree>
    <p:extLst>
      <p:ext uri="{BB962C8B-B14F-4D97-AF65-F5344CB8AC3E}">
        <p14:creationId xmlns:p14="http://schemas.microsoft.com/office/powerpoint/2010/main" val="301601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an experiment</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Identify the research question: what do you hope to learn?</a:t>
            </a:r>
          </a:p>
          <a:p>
            <a:r>
              <a:rPr lang="en-US" dirty="0" smtClean="0"/>
              <a:t>Make a hypothesis: based on what you already know, what do you think will happen—must be testable!</a:t>
            </a:r>
          </a:p>
          <a:p>
            <a:r>
              <a:rPr lang="en-US" dirty="0" smtClean="0"/>
              <a:t>Pick a population: Random selection and random assignment</a:t>
            </a:r>
          </a:p>
          <a:p>
            <a:r>
              <a:rPr lang="en-US" dirty="0" smtClean="0"/>
              <a:t>Operationalize the variables: define exactly what you mean by each variable</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1600" y="1981200"/>
            <a:ext cx="3180150" cy="3733800"/>
          </a:xfrm>
        </p:spPr>
      </p:pic>
    </p:spTree>
    <p:extLst>
      <p:ext uri="{BB962C8B-B14F-4D97-AF65-F5344CB8AC3E}">
        <p14:creationId xmlns:p14="http://schemas.microsoft.com/office/powerpoint/2010/main" val="3134477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41440" cy="1442674"/>
          </a:xfrm>
        </p:spPr>
        <p:txBody>
          <a:bodyPr/>
          <a:lstStyle/>
          <a:p>
            <a:r>
              <a:rPr lang="en-US" dirty="0" smtClean="0"/>
              <a:t>Designing an Experiment</a:t>
            </a:r>
            <a:endParaRPr lang="en-US" dirty="0"/>
          </a:p>
        </p:txBody>
      </p:sp>
      <p:sp>
        <p:nvSpPr>
          <p:cNvPr id="3" name="Content Placeholder 2"/>
          <p:cNvSpPr>
            <a:spLocks noGrp="1"/>
          </p:cNvSpPr>
          <p:nvPr>
            <p:ph sz="quarter" idx="13"/>
          </p:nvPr>
        </p:nvSpPr>
        <p:spPr/>
        <p:txBody>
          <a:bodyPr>
            <a:normAutofit fontScale="92500"/>
          </a:bodyPr>
          <a:lstStyle/>
          <a:p>
            <a:r>
              <a:rPr lang="en-US" dirty="0" smtClean="0"/>
              <a:t>Identify Independent and Dependent Variables (what are you changing? What are you measuring?)</a:t>
            </a:r>
          </a:p>
          <a:p>
            <a:r>
              <a:rPr lang="en-US" dirty="0" smtClean="0"/>
              <a:t>Look for extraneous variables (is there anything else that could explain the change you observe?)</a:t>
            </a:r>
          </a:p>
          <a:p>
            <a:r>
              <a:rPr lang="en-US" dirty="0" smtClean="0"/>
              <a:t>Should this be a blind or double blind study?</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55187" y="3048000"/>
            <a:ext cx="4225586" cy="2374779"/>
          </a:xfrm>
        </p:spPr>
      </p:pic>
    </p:spTree>
    <p:extLst>
      <p:ext uri="{BB962C8B-B14F-4D97-AF65-F5344CB8AC3E}">
        <p14:creationId xmlns:p14="http://schemas.microsoft.com/office/powerpoint/2010/main" val="3762259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an Experiment</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Gather Data</a:t>
            </a:r>
          </a:p>
          <a:p>
            <a:r>
              <a:rPr lang="en-US" dirty="0" smtClean="0"/>
              <a:t>Analyze Results (was your hypothesis supported, not supported, or inconclusive? Is there anything you would change about the experiment if you were to repeat it?)</a:t>
            </a:r>
          </a:p>
          <a:p>
            <a:r>
              <a:rPr lang="en-US" dirty="0" smtClean="0"/>
              <a:t>Repeat.</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95800" y="2514600"/>
            <a:ext cx="4352856" cy="2385364"/>
          </a:xfrm>
        </p:spPr>
      </p:pic>
    </p:spTree>
    <p:extLst>
      <p:ext uri="{BB962C8B-B14F-4D97-AF65-F5344CB8AC3E}">
        <p14:creationId xmlns:p14="http://schemas.microsoft.com/office/powerpoint/2010/main" val="76755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Experimentation</a:t>
            </a:r>
            <a:endParaRPr lang="en-US" dirty="0"/>
          </a:p>
        </p:txBody>
      </p:sp>
      <p:sp>
        <p:nvSpPr>
          <p:cNvPr id="5" name="Content Placeholder 4"/>
          <p:cNvSpPr>
            <a:spLocks noGrp="1"/>
          </p:cNvSpPr>
          <p:nvPr>
            <p:ph sz="quarter" idx="13"/>
          </p:nvPr>
        </p:nvSpPr>
        <p:spPr>
          <a:xfrm>
            <a:off x="841248" y="2039112"/>
            <a:ext cx="3657600" cy="1389888"/>
          </a:xfrm>
        </p:spPr>
        <p:txBody>
          <a:bodyPr/>
          <a:lstStyle/>
          <a:p>
            <a:r>
              <a:rPr lang="en-US" dirty="0" smtClean="0"/>
              <a:t>Pros</a:t>
            </a:r>
          </a:p>
          <a:p>
            <a:pPr lvl="1"/>
            <a:r>
              <a:rPr lang="en-US" dirty="0" smtClean="0"/>
              <a:t>Experiments can (and must!) be replicated. </a:t>
            </a:r>
            <a:endParaRPr lang="en-US" dirty="0"/>
          </a:p>
          <a:p>
            <a:pPr lvl="1"/>
            <a:endParaRPr lang="en-US" dirty="0" smtClean="0"/>
          </a:p>
          <a:p>
            <a:pPr lvl="1"/>
            <a:endParaRPr lang="en-US" dirty="0" smtClean="0"/>
          </a:p>
        </p:txBody>
      </p:sp>
      <p:sp>
        <p:nvSpPr>
          <p:cNvPr id="6" name="Content Placeholder 5"/>
          <p:cNvSpPr>
            <a:spLocks noGrp="1"/>
          </p:cNvSpPr>
          <p:nvPr>
            <p:ph sz="quarter" idx="14"/>
          </p:nvPr>
        </p:nvSpPr>
        <p:spPr>
          <a:xfrm>
            <a:off x="5257800" y="2039112"/>
            <a:ext cx="3657600" cy="3950208"/>
          </a:xfrm>
        </p:spPr>
        <p:txBody>
          <a:bodyPr/>
          <a:lstStyle/>
          <a:p>
            <a:r>
              <a:rPr lang="en-US" dirty="0" smtClean="0"/>
              <a:t>Cons</a:t>
            </a:r>
          </a:p>
          <a:p>
            <a:pPr lvl="1"/>
            <a:r>
              <a:rPr lang="en-US" dirty="0" smtClean="0"/>
              <a:t>Experimenter Bias</a:t>
            </a:r>
          </a:p>
          <a:p>
            <a:pPr lvl="1"/>
            <a:r>
              <a:rPr lang="en-US" dirty="0" smtClean="0"/>
              <a:t>Confounding Variables (what if there is another explanation to the change we observed?)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81400"/>
            <a:ext cx="4876800" cy="2847975"/>
          </a:xfrm>
          <a:prstGeom prst="rect">
            <a:avLst/>
          </a:prstGeom>
        </p:spPr>
      </p:pic>
    </p:spTree>
    <p:extLst>
      <p:ext uri="{BB962C8B-B14F-4D97-AF65-F5344CB8AC3E}">
        <p14:creationId xmlns:p14="http://schemas.microsoft.com/office/powerpoint/2010/main" val="348917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5400" dirty="0" smtClean="0"/>
              <a:t>DESCRIPTIVE RESEARCH!</a:t>
            </a:r>
            <a:endParaRPr lang="en-US" sz="5400" dirty="0"/>
          </a:p>
        </p:txBody>
      </p:sp>
      <p:sp>
        <p:nvSpPr>
          <p:cNvPr id="8" name="Content Placeholder 7"/>
          <p:cNvSpPr>
            <a:spLocks noGrp="1"/>
          </p:cNvSpPr>
          <p:nvPr>
            <p:ph idx="1"/>
          </p:nvPr>
        </p:nvSpPr>
        <p:spPr/>
        <p:txBody>
          <a:bodyPr>
            <a:normAutofit/>
          </a:bodyPr>
          <a:lstStyle/>
          <a:p>
            <a:r>
              <a:rPr lang="en-US" sz="3200" dirty="0" smtClean="0"/>
              <a:t>Describes ONLY!</a:t>
            </a:r>
          </a:p>
          <a:p>
            <a:r>
              <a:rPr lang="en-US" sz="3200" dirty="0" smtClean="0"/>
              <a:t>Doesn’t make connections. Just tells what you can observe.</a:t>
            </a:r>
            <a:endParaRPr lang="en-US" sz="3200" dirty="0"/>
          </a:p>
        </p:txBody>
      </p:sp>
    </p:spTree>
    <p:extLst>
      <p:ext uri="{BB962C8B-B14F-4D97-AF65-F5344CB8AC3E}">
        <p14:creationId xmlns:p14="http://schemas.microsoft.com/office/powerpoint/2010/main" val="367751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t>Types of Descriptive Research</a:t>
            </a:r>
            <a:endParaRPr lang="en-US" sz="2800" dirty="0"/>
          </a:p>
        </p:txBody>
      </p:sp>
      <p:sp>
        <p:nvSpPr>
          <p:cNvPr id="7" name="Text Placeholder 6"/>
          <p:cNvSpPr>
            <a:spLocks noGrp="1"/>
          </p:cNvSpPr>
          <p:nvPr>
            <p:ph type="body" idx="1"/>
          </p:nvPr>
        </p:nvSpPr>
        <p:spPr>
          <a:xfrm>
            <a:off x="457201" y="1535113"/>
            <a:ext cx="8229600" cy="639762"/>
          </a:xfrm>
        </p:spPr>
        <p:txBody>
          <a:bodyPr>
            <a:noAutofit/>
          </a:bodyPr>
          <a:lstStyle/>
          <a:p>
            <a:r>
              <a:rPr lang="en-US" sz="2600" b="1" u="sng" dirty="0" smtClean="0"/>
              <a:t>Case Study</a:t>
            </a:r>
            <a:r>
              <a:rPr lang="en-US" sz="2600" dirty="0" smtClean="0"/>
              <a:t>: One individual or situation is observed in depth.</a:t>
            </a:r>
            <a:endParaRPr lang="en-US" sz="2600" dirty="0"/>
          </a:p>
        </p:txBody>
      </p:sp>
      <p:sp>
        <p:nvSpPr>
          <p:cNvPr id="6" name="Content Placeholder 5"/>
          <p:cNvSpPr>
            <a:spLocks noGrp="1"/>
          </p:cNvSpPr>
          <p:nvPr>
            <p:ph sz="quarter" idx="13"/>
          </p:nvPr>
        </p:nvSpPr>
        <p:spPr>
          <a:xfrm>
            <a:off x="457200" y="2174875"/>
            <a:ext cx="4040188" cy="3159125"/>
          </a:xfrm>
        </p:spPr>
        <p:txBody>
          <a:bodyPr>
            <a:noAutofit/>
          </a:bodyPr>
          <a:lstStyle/>
          <a:p>
            <a:r>
              <a:rPr lang="en-US" sz="2800" dirty="0" smtClean="0"/>
              <a:t>Pros	</a:t>
            </a:r>
          </a:p>
          <a:p>
            <a:pPr lvl="1"/>
            <a:r>
              <a:rPr lang="en-US" sz="2000" dirty="0" smtClean="0"/>
              <a:t>Good at showing us what CAN happen</a:t>
            </a:r>
          </a:p>
          <a:p>
            <a:pPr lvl="1"/>
            <a:r>
              <a:rPr lang="en-US" sz="2000" dirty="0" smtClean="0"/>
              <a:t>Allows us to come up with questions for further research/experimentation</a:t>
            </a:r>
          </a:p>
          <a:p>
            <a:pPr lvl="1"/>
            <a:r>
              <a:rPr lang="en-US" sz="2000" dirty="0" smtClean="0"/>
              <a:t>Memorable; good story-telling devices to prove a point</a:t>
            </a:r>
            <a:endParaRPr lang="en-US" sz="2000" dirty="0"/>
          </a:p>
        </p:txBody>
      </p:sp>
      <p:sp>
        <p:nvSpPr>
          <p:cNvPr id="8" name="Content Placeholder 7"/>
          <p:cNvSpPr>
            <a:spLocks noGrp="1"/>
          </p:cNvSpPr>
          <p:nvPr>
            <p:ph sz="quarter" idx="14"/>
          </p:nvPr>
        </p:nvSpPr>
        <p:spPr>
          <a:xfrm>
            <a:off x="4645025" y="2174875"/>
            <a:ext cx="4041775" cy="3159125"/>
          </a:xfrm>
        </p:spPr>
        <p:txBody>
          <a:bodyPr>
            <a:normAutofit/>
          </a:bodyPr>
          <a:lstStyle/>
          <a:p>
            <a:r>
              <a:rPr lang="en-US" sz="2400" dirty="0" smtClean="0"/>
              <a:t>Cons</a:t>
            </a:r>
          </a:p>
          <a:p>
            <a:pPr lvl="1"/>
            <a:r>
              <a:rPr lang="en-US" sz="2400" dirty="0" smtClean="0"/>
              <a:t>Cant be replicated</a:t>
            </a:r>
          </a:p>
          <a:p>
            <a:pPr lvl="1"/>
            <a:endParaRPr lang="en-US" sz="2400" dirty="0"/>
          </a:p>
        </p:txBody>
      </p:sp>
      <p:sp>
        <p:nvSpPr>
          <p:cNvPr id="9" name="TextBox 8"/>
          <p:cNvSpPr txBox="1"/>
          <p:nvPr/>
        </p:nvSpPr>
        <p:spPr>
          <a:xfrm>
            <a:off x="609600" y="5334000"/>
            <a:ext cx="8077200" cy="1323439"/>
          </a:xfrm>
          <a:prstGeom prst="rect">
            <a:avLst/>
          </a:prstGeom>
          <a:noFill/>
        </p:spPr>
        <p:txBody>
          <a:bodyPr wrap="square" rtlCol="0">
            <a:spAutoFit/>
          </a:bodyPr>
          <a:lstStyle/>
          <a:p>
            <a:r>
              <a:rPr lang="en-US" sz="2000" dirty="0" smtClean="0">
                <a:solidFill>
                  <a:schemeClr val="bg1">
                    <a:lumMod val="85000"/>
                    <a:lumOff val="15000"/>
                  </a:schemeClr>
                </a:solidFill>
                <a:effectLst>
                  <a:outerShdw blurRad="38100" dist="38100" dir="2700000" algn="tl">
                    <a:srgbClr val="000000">
                      <a:alpha val="43137"/>
                    </a:srgbClr>
                  </a:outerShdw>
                </a:effectLst>
              </a:rPr>
              <a:t>Types of case studies: </a:t>
            </a:r>
          </a:p>
          <a:p>
            <a:r>
              <a:rPr lang="en-US" sz="2000" dirty="0" smtClean="0">
                <a:solidFill>
                  <a:schemeClr val="bg1">
                    <a:lumMod val="85000"/>
                    <a:lumOff val="15000"/>
                  </a:schemeClr>
                </a:solidFill>
                <a:effectLst>
                  <a:outerShdw blurRad="38100" dist="38100" dir="2700000" algn="tl">
                    <a:srgbClr val="000000">
                      <a:alpha val="43137"/>
                    </a:srgbClr>
                  </a:outerShdw>
                </a:effectLst>
              </a:rPr>
              <a:t>Longitudinal studies (follow the subject for a LONG period of time)</a:t>
            </a:r>
          </a:p>
          <a:p>
            <a:r>
              <a:rPr lang="en-US" sz="2000" dirty="0" smtClean="0">
                <a:solidFill>
                  <a:schemeClr val="bg1">
                    <a:lumMod val="85000"/>
                    <a:lumOff val="15000"/>
                  </a:schemeClr>
                </a:solidFill>
                <a:effectLst>
                  <a:outerShdw blurRad="38100" dist="38100" dir="2700000" algn="tl">
                    <a:srgbClr val="000000">
                      <a:alpha val="43137"/>
                    </a:srgbClr>
                  </a:outerShdw>
                </a:effectLst>
              </a:rPr>
              <a:t>Cross-sectional study (compares and contrasts different groups of people)</a:t>
            </a:r>
          </a:p>
          <a:p>
            <a:endParaRPr lang="en-US" sz="2000" dirty="0">
              <a:solidFill>
                <a:schemeClr val="bg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6897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241</TotalTime>
  <Words>469</Words>
  <Application>Microsoft Office PowerPoint</Application>
  <PresentationFormat>On-screen Show (4:3)</PresentationFormat>
  <Paragraphs>74</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Sketchbook</vt:lpstr>
      <vt:lpstr>Urban Pop</vt:lpstr>
      <vt:lpstr>Psychology Research Methods</vt:lpstr>
      <vt:lpstr>Experimentation</vt:lpstr>
      <vt:lpstr>Experimentation</vt:lpstr>
      <vt:lpstr>Designing an experiment</vt:lpstr>
      <vt:lpstr>Designing an Experiment</vt:lpstr>
      <vt:lpstr>Designing an Experiment</vt:lpstr>
      <vt:lpstr>Experimentation</vt:lpstr>
      <vt:lpstr>DESCRIPTIVE RESEARCH!</vt:lpstr>
      <vt:lpstr>Types of Descriptive Research</vt:lpstr>
      <vt:lpstr>Types of Descriptive Research</vt:lpstr>
      <vt:lpstr>Types of Descriptive Research</vt:lpstr>
      <vt:lpstr>Correlational Studies</vt:lpstr>
      <vt:lpstr>Beware of Bias!</vt:lpstr>
    </vt:vector>
  </TitlesOfParts>
  <Company>University of Portland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 Methods</dc:title>
  <dc:creator>EmmaLee</dc:creator>
  <cp:lastModifiedBy>EmmaLee</cp:lastModifiedBy>
  <cp:revision>18</cp:revision>
  <dcterms:created xsi:type="dcterms:W3CDTF">2015-09-15T22:44:18Z</dcterms:created>
  <dcterms:modified xsi:type="dcterms:W3CDTF">2015-09-17T16:26:34Z</dcterms:modified>
</cp:coreProperties>
</file>